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9" r:id="rId6"/>
    <p:sldId id="265" r:id="rId7"/>
    <p:sldId id="266" r:id="rId8"/>
    <p:sldId id="267" r:id="rId9"/>
    <p:sldId id="268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D68D05F-A987-4124-88D6-2F7D9B12E731}" type="datetimeFigureOut">
              <a:rPr lang="en-US" smtClean="0"/>
              <a:pPr/>
              <a:t>10/15/2009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71057B1-76AC-480B-845E-B9BE1496FA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68D05F-A987-4124-88D6-2F7D9B12E731}" type="datetimeFigureOut">
              <a:rPr lang="en-US" smtClean="0"/>
              <a:pPr/>
              <a:t>10/15/2009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1057B1-76AC-480B-845E-B9BE1496FA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D68D05F-A987-4124-88D6-2F7D9B12E731}" type="datetimeFigureOut">
              <a:rPr lang="en-US" smtClean="0"/>
              <a:pPr/>
              <a:t>10/15/2009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71057B1-76AC-480B-845E-B9BE1496FA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68D05F-A987-4124-88D6-2F7D9B12E731}" type="datetimeFigureOut">
              <a:rPr lang="en-US" smtClean="0"/>
              <a:pPr/>
              <a:t>10/15/2009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1057B1-76AC-480B-845E-B9BE1496FA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D68D05F-A987-4124-88D6-2F7D9B12E731}" type="datetimeFigureOut">
              <a:rPr lang="en-US" smtClean="0"/>
              <a:pPr/>
              <a:t>10/15/2009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71057B1-76AC-480B-845E-B9BE1496FA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68D05F-A987-4124-88D6-2F7D9B12E731}" type="datetimeFigureOut">
              <a:rPr lang="en-US" smtClean="0"/>
              <a:pPr/>
              <a:t>10/15/2009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1057B1-76AC-480B-845E-B9BE1496FA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68D05F-A987-4124-88D6-2F7D9B12E731}" type="datetimeFigureOut">
              <a:rPr lang="en-US" smtClean="0"/>
              <a:pPr/>
              <a:t>10/15/2009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1057B1-76AC-480B-845E-B9BE1496FA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68D05F-A987-4124-88D6-2F7D9B12E731}" type="datetimeFigureOut">
              <a:rPr lang="en-US" smtClean="0"/>
              <a:pPr/>
              <a:t>10/15/2009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1057B1-76AC-480B-845E-B9BE1496FA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D68D05F-A987-4124-88D6-2F7D9B12E731}" type="datetimeFigureOut">
              <a:rPr lang="en-US" smtClean="0"/>
              <a:pPr/>
              <a:t>10/15/2009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1057B1-76AC-480B-845E-B9BE1496FA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68D05F-A987-4124-88D6-2F7D9B12E731}" type="datetimeFigureOut">
              <a:rPr lang="en-US" smtClean="0"/>
              <a:pPr/>
              <a:t>10/15/2009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1057B1-76AC-480B-845E-B9BE1496FA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68D05F-A987-4124-88D6-2F7D9B12E731}" type="datetimeFigureOut">
              <a:rPr lang="en-US" smtClean="0"/>
              <a:pPr/>
              <a:t>10/15/2009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1057B1-76AC-480B-845E-B9BE1496FA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D68D05F-A987-4124-88D6-2F7D9B12E731}" type="datetimeFigureOut">
              <a:rPr lang="en-US" smtClean="0"/>
              <a:pPr/>
              <a:t>10/15/2009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71057B1-76AC-480B-845E-B9BE1496FA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Music and its impacts on writing productivity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Onekqua N. Henry</a:t>
            </a:r>
          </a:p>
          <a:p>
            <a:r>
              <a:rPr lang="en-US" sz="2400" dirty="0" smtClean="0"/>
              <a:t>Education 702.22 </a:t>
            </a:r>
          </a:p>
          <a:p>
            <a:r>
              <a:rPr lang="en-US" sz="2400" dirty="0" smtClean="0"/>
              <a:t>Fall 2009</a:t>
            </a:r>
            <a:endParaRPr lang="en-US" sz="2400" dirty="0"/>
          </a:p>
        </p:txBody>
      </p:sp>
      <p:pic>
        <p:nvPicPr>
          <p:cNvPr id="7170" name="Picture 2" descr="http://profy.com/wp-content/blogs.dir/1/images/aleslie/a_funny_music_note_0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4038600"/>
            <a:ext cx="1516062" cy="2424114"/>
          </a:xfrm>
          <a:prstGeom prst="rect">
            <a:avLst/>
          </a:prstGeom>
          <a:noFill/>
        </p:spPr>
      </p:pic>
      <p:pic>
        <p:nvPicPr>
          <p:cNvPr id="5" name="Picture 2" descr="http://profy.com/wp-content/blogs.dir/1/images/aleslie/a_funny_music_note_0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066800"/>
            <a:ext cx="1516062" cy="24241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Statement of the 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800" dirty="0" smtClean="0"/>
          </a:p>
          <a:p>
            <a:r>
              <a:rPr lang="en-US" sz="2800" dirty="0" smtClean="0">
                <a:solidFill>
                  <a:schemeClr val="accent6"/>
                </a:solidFill>
              </a:rPr>
              <a:t>H1</a:t>
            </a:r>
            <a:r>
              <a:rPr lang="en-US" sz="2800" dirty="0" smtClean="0"/>
              <a:t>-Over a five week period fifteen fifth grade students in P.S. ABC will demonstrate an increase in narrative writing productivity when responding to a music stimuli.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9160"/>
          </a:xfrm>
        </p:spPr>
        <p:txBody>
          <a:bodyPr/>
          <a:lstStyle/>
          <a:p>
            <a:r>
              <a:rPr lang="en-US" sz="3600" dirty="0" smtClean="0"/>
              <a:t>References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239000" cy="5160336"/>
          </a:xfrm>
        </p:spPr>
        <p:txBody>
          <a:bodyPr>
            <a:normAutofit/>
          </a:bodyPr>
          <a:lstStyle/>
          <a:p>
            <a:endParaRPr lang="en-US" sz="1200" dirty="0" smtClean="0"/>
          </a:p>
          <a:p>
            <a:r>
              <a:rPr lang="en-US" sz="1400" dirty="0" smtClean="0"/>
              <a:t>Black, J. (1993, October 1). </a:t>
            </a:r>
            <a:r>
              <a:rPr lang="en-US" sz="1400" i="1" dirty="0" smtClean="0"/>
              <a:t>The effects of auditory and visual stimuli on tenth 	graders' descriptive writing</a:t>
            </a:r>
            <a:r>
              <a:rPr lang="en-US" sz="1400" dirty="0" smtClean="0"/>
              <a:t>. (ERIC Document Reproduction Service No. 	ED364887) Retrieved September 29, 2009, from ERIC database</a:t>
            </a:r>
          </a:p>
          <a:p>
            <a:endParaRPr lang="en-US" sz="1400" dirty="0" smtClean="0"/>
          </a:p>
          <a:p>
            <a:r>
              <a:rPr lang="en-US" sz="1400" dirty="0" smtClean="0"/>
              <a:t>Box, J. (2002). Guided Writing in the Early Childhood Classroom. </a:t>
            </a:r>
            <a:r>
              <a:rPr lang="en-US" sz="1400" i="1" dirty="0" smtClean="0"/>
              <a:t>Reading 	</a:t>
            </a:r>
            <a:r>
              <a:rPr lang="en-US" sz="1400" i="1" dirty="0" smtClean="0"/>
              <a:t>improvement</a:t>
            </a:r>
            <a:r>
              <a:rPr lang="en-US" sz="1400" dirty="0" smtClean="0"/>
              <a:t>, </a:t>
            </a:r>
            <a:r>
              <a:rPr lang="en-US" sz="1400" i="1" dirty="0" smtClean="0"/>
              <a:t>39</a:t>
            </a:r>
            <a:r>
              <a:rPr lang="en-US" sz="1400" dirty="0" smtClean="0"/>
              <a:t>(3), 111-13. Retrieved October 14, 2009, from Education 	Full Text database.</a:t>
            </a:r>
          </a:p>
          <a:p>
            <a:r>
              <a:rPr lang="en-US" sz="1400" dirty="0" smtClean="0"/>
              <a:t>Gardner, H. (1998). A Multiplicity of Intelligences. </a:t>
            </a:r>
            <a:r>
              <a:rPr lang="en-US" sz="1400" i="1" dirty="0" smtClean="0"/>
              <a:t>Scientific American Presents</a:t>
            </a:r>
            <a:r>
              <a:rPr lang="en-US" sz="1400" dirty="0" smtClean="0"/>
              <a:t>, 18-	23. Retrieved October 8,2009 Academic Search Complete database. </a:t>
            </a:r>
          </a:p>
          <a:p>
            <a:endParaRPr lang="en-US" sz="1400" dirty="0" smtClean="0"/>
          </a:p>
          <a:p>
            <a:r>
              <a:rPr lang="en-US" sz="1400" dirty="0" smtClean="0"/>
              <a:t>Donohoe, R., &amp; McNeely, T. (1999, May 1). </a:t>
            </a:r>
            <a:r>
              <a:rPr lang="en-US" sz="1400" i="1" dirty="0" smtClean="0"/>
              <a:t>The effect of student music choice on 	writing productivity. </a:t>
            </a:r>
            <a:r>
              <a:rPr lang="en-US" sz="1400" dirty="0" smtClean="0"/>
              <a:t>(ERIC Document Reproduction Service No. ED448472) Retrieved September 17, 2009, from ERIC database.</a:t>
            </a:r>
          </a:p>
          <a:p>
            <a:r>
              <a:rPr lang="en-US" sz="1400" dirty="0" smtClean="0"/>
              <a:t>Eady, I., &amp; Wilson, J. (2004). </a:t>
            </a:r>
            <a:r>
              <a:rPr lang="en-US" sz="1400" i="1" dirty="0" smtClean="0"/>
              <a:t>The influence of music on core learning.</a:t>
            </a:r>
            <a:r>
              <a:rPr lang="en-US" sz="1400" dirty="0" smtClean="0"/>
              <a:t> </a:t>
            </a:r>
            <a:r>
              <a:rPr lang="en-US" sz="1400" i="1" dirty="0" smtClean="0"/>
              <a:t>Education</a:t>
            </a:r>
            <a:r>
              <a:rPr lang="en-US" sz="1400" dirty="0" smtClean="0"/>
              <a:t>, </a:t>
            </a:r>
            <a:r>
              <a:rPr lang="en-US" sz="1400" i="1" dirty="0" smtClean="0"/>
              <a:t>1	25</a:t>
            </a:r>
            <a:r>
              <a:rPr lang="en-US" sz="1400" dirty="0" smtClean="0"/>
              <a:t>(2), 243-248. Retrieved October 8,2009 Academic Search Complete 	database. </a:t>
            </a:r>
          </a:p>
          <a:p>
            <a:r>
              <a:rPr lang="en-US" sz="1400" dirty="0" smtClean="0"/>
              <a:t>Kariuki, P., &amp; Honeycutt, C. (1998, November 1). </a:t>
            </a:r>
            <a:r>
              <a:rPr lang="en-US" sz="1400" i="1" dirty="0" smtClean="0"/>
              <a:t>An investigation of the effects of 	Music on two emotionally disturbed students' writing motivations and 	writing skills.</a:t>
            </a:r>
            <a:r>
              <a:rPr lang="en-US" sz="1400" dirty="0" smtClean="0"/>
              <a:t> (ERIC Document Reproduction Service No. ED427491) 	Retrieved September 29, 2009, from ERIC database</a:t>
            </a:r>
          </a:p>
          <a:p>
            <a:endParaRPr lang="en-US" sz="1200" dirty="0" smtClean="0"/>
          </a:p>
          <a:p>
            <a:pPr>
              <a:buNone/>
            </a:pPr>
            <a:endParaRPr lang="en-US" sz="1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sz="1600" dirty="0" smtClean="0"/>
          </a:p>
          <a:p>
            <a:r>
              <a:rPr lang="en-US" sz="1600" dirty="0" smtClean="0"/>
              <a:t>Patterson, E., Schaller, M.,&amp; Clemens, J. (2008). A Closer Look at Interactive </a:t>
            </a:r>
          </a:p>
          <a:p>
            <a:pPr>
              <a:buNone/>
            </a:pPr>
            <a:r>
              <a:rPr lang="en-US" sz="1600" dirty="0" smtClean="0"/>
              <a:t>		Writing. </a:t>
            </a:r>
            <a:r>
              <a:rPr lang="en-US" sz="1600" i="1" dirty="0" smtClean="0"/>
              <a:t>Reading Teacher</a:t>
            </a:r>
            <a:r>
              <a:rPr lang="en-US" sz="1600" dirty="0" smtClean="0"/>
              <a:t>, </a:t>
            </a:r>
            <a:r>
              <a:rPr lang="en-US" sz="1600" i="1" dirty="0" smtClean="0"/>
              <a:t>61</a:t>
            </a:r>
            <a:r>
              <a:rPr lang="en-US" sz="1600" dirty="0" smtClean="0"/>
              <a:t>(6), 496-497. Retrieved October 11, 2009 from  Academic Search Complete database. </a:t>
            </a:r>
          </a:p>
          <a:p>
            <a:r>
              <a:rPr lang="en-US" sz="1600" dirty="0" smtClean="0"/>
              <a:t>(2009). Piaget, Jean. </a:t>
            </a:r>
            <a:r>
              <a:rPr lang="en-US" sz="1600" i="1" dirty="0" smtClean="0"/>
              <a:t>Columbia Electronic Encyclopedia, 6th Edition</a:t>
            </a:r>
            <a:r>
              <a:rPr lang="en-US" sz="1600" dirty="0" smtClean="0"/>
              <a:t>, 1. </a:t>
            </a:r>
          </a:p>
          <a:p>
            <a:pPr>
              <a:buNone/>
            </a:pPr>
            <a:r>
              <a:rPr lang="en-US" sz="1600" dirty="0" smtClean="0"/>
              <a:t>		Retrieved October 11, 2009 from  Academic Search Complete database. </a:t>
            </a:r>
          </a:p>
          <a:p>
            <a:r>
              <a:rPr lang="en-US" sz="1600" dirty="0" smtClean="0"/>
              <a:t>Piro, J. (2009). </a:t>
            </a:r>
            <a:r>
              <a:rPr lang="en-US" sz="1600" i="1" dirty="0" smtClean="0"/>
              <a:t>Music training and literacy development</a:t>
            </a:r>
            <a:r>
              <a:rPr lang="en-US" sz="1600" dirty="0" smtClean="0"/>
              <a:t>. </a:t>
            </a:r>
            <a:r>
              <a:rPr lang="en-US" sz="1600" i="1" dirty="0" smtClean="0"/>
              <a:t>Literacy Today</a:t>
            </a:r>
            <a:r>
              <a:rPr lang="en-US" sz="1600" dirty="0" smtClean="0"/>
              <a:t>, (59), 32-34. 	Retrieved September 17, 2009, from Academic Search Complete database. </a:t>
            </a:r>
          </a:p>
          <a:p>
            <a:r>
              <a:rPr lang="en-US" sz="1600" dirty="0" smtClean="0"/>
              <a:t>Prescott, J. (2005). </a:t>
            </a:r>
            <a:r>
              <a:rPr lang="en-US" sz="1600" i="1" dirty="0" smtClean="0"/>
              <a:t>Music in the classroom</a:t>
            </a:r>
            <a:r>
              <a:rPr lang="en-US" sz="1600" dirty="0" smtClean="0"/>
              <a:t>. </a:t>
            </a:r>
            <a:r>
              <a:rPr lang="en-US" sz="1600" i="1" dirty="0" smtClean="0"/>
              <a:t>Instructor</a:t>
            </a:r>
            <a:r>
              <a:rPr lang="en-US" sz="1600" dirty="0" smtClean="0"/>
              <a:t>, </a:t>
            </a:r>
            <a:r>
              <a:rPr lang="en-US" sz="1600" i="1" dirty="0" smtClean="0"/>
              <a:t>114</a:t>
            </a:r>
            <a:r>
              <a:rPr lang="en-US" sz="1600" dirty="0" smtClean="0"/>
              <a:t>(5), 29-76. </a:t>
            </a:r>
          </a:p>
          <a:p>
            <a:pPr lvl="1">
              <a:buNone/>
            </a:pPr>
            <a:r>
              <a:rPr lang="en-US" sz="1600" dirty="0" smtClean="0"/>
              <a:t>		Retrieved October 8,2009 from  Academic Search Complete database. </a:t>
            </a:r>
          </a:p>
          <a:p>
            <a:r>
              <a:rPr lang="en-US" sz="1600" dirty="0" smtClean="0"/>
              <a:t>Southgate, D., &amp; Roscigno, V. (2009). The Impact of Music on Childhood and 	Adolescent Achievement. </a:t>
            </a:r>
            <a:r>
              <a:rPr lang="en-US" sz="1600" i="1" dirty="0" smtClean="0"/>
              <a:t>Social Science Quarterly (Blackwell 	Publishing Limited)</a:t>
            </a:r>
            <a:r>
              <a:rPr lang="en-US" sz="1600" dirty="0" smtClean="0"/>
              <a:t>, </a:t>
            </a:r>
            <a:r>
              <a:rPr lang="en-US" sz="1600" i="1" dirty="0" smtClean="0"/>
              <a:t>90</a:t>
            </a:r>
            <a:r>
              <a:rPr lang="en-US" sz="1600" dirty="0" smtClean="0"/>
              <a:t>(1), 4-21. Retrieved October 11, 2009 from  	Academic Search Complete 	database. </a:t>
            </a:r>
          </a:p>
          <a:p>
            <a:endParaRPr lang="en-US" sz="1600" dirty="0" smtClean="0"/>
          </a:p>
          <a:p>
            <a:pPr>
              <a:buNone/>
            </a:pPr>
            <a:endParaRPr lang="en-US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Table of contents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Introduction</a:t>
            </a:r>
          </a:p>
          <a:p>
            <a:r>
              <a:rPr lang="en-US" sz="4000" dirty="0" smtClean="0"/>
              <a:t>Statement of the Problem</a:t>
            </a:r>
          </a:p>
          <a:p>
            <a:r>
              <a:rPr lang="en-US" sz="4000" dirty="0" smtClean="0"/>
              <a:t>Review of Related Literature</a:t>
            </a:r>
          </a:p>
          <a:p>
            <a:r>
              <a:rPr lang="en-US" sz="4000" dirty="0" smtClean="0"/>
              <a:t>Statement of the Hypothesis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Statement of 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many schools across the country a need for motivating students to write is evident.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Evidence </a:t>
            </a:r>
            <a:r>
              <a:rPr lang="en-US" dirty="0" smtClean="0"/>
              <a:t>of that need is observed by teacher observations</a:t>
            </a:r>
            <a:r>
              <a:rPr lang="en-US" dirty="0" smtClean="0"/>
              <a:t>. </a:t>
            </a:r>
            <a:r>
              <a:rPr lang="en-US" dirty="0" smtClean="0"/>
              <a:t>As a result teachers often ask how </a:t>
            </a:r>
            <a:r>
              <a:rPr lang="en-US" dirty="0" smtClean="0"/>
              <a:t>can I motivate my students to write? 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Students apprehension toward writing.</a:t>
            </a:r>
          </a:p>
          <a:p>
            <a:pPr lvl="1"/>
            <a:r>
              <a:rPr lang="en-US" dirty="0" smtClean="0"/>
              <a:t> Students writing fewer and fewer words. </a:t>
            </a: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the literature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Theorists</a:t>
            </a:r>
          </a:p>
          <a:p>
            <a:pPr lvl="1"/>
            <a:r>
              <a:rPr lang="en-US" sz="2000" dirty="0" smtClean="0"/>
              <a:t>Gardner –</a:t>
            </a:r>
            <a:r>
              <a:rPr lang="en-US" sz="2000" dirty="0" smtClean="0">
                <a:solidFill>
                  <a:schemeClr val="accent6"/>
                </a:solidFill>
              </a:rPr>
              <a:t>Intelligences, which do not always reveal themselves in paper-and-pencil tests, can serve as basis for more effective educational methods.(Gardner 1998)</a:t>
            </a:r>
          </a:p>
          <a:p>
            <a:pPr lvl="2"/>
            <a:r>
              <a:rPr lang="en-US" dirty="0" smtClean="0"/>
              <a:t>Multiple intelligences </a:t>
            </a:r>
          </a:p>
          <a:p>
            <a:pPr lvl="3"/>
            <a:r>
              <a:rPr lang="en-US" dirty="0" smtClean="0"/>
              <a:t>Linguistic- </a:t>
            </a:r>
            <a:r>
              <a:rPr lang="en-US" dirty="0" smtClean="0"/>
              <a:t>involves sensitivity to spoken and written language; the capacity to use language to accomplish certain goals</a:t>
            </a:r>
          </a:p>
          <a:p>
            <a:pPr lvl="3"/>
            <a:r>
              <a:rPr lang="en-US" dirty="0" smtClean="0"/>
              <a:t>Musical intelligence- involves skill in the performance, composition, and appreciation of musical patterns.</a:t>
            </a:r>
          </a:p>
          <a:p>
            <a:pPr lvl="4"/>
            <a:r>
              <a:rPr lang="en-US" sz="2000" dirty="0" smtClean="0"/>
              <a:t>Connection- According to Howard Gardner musical intelligence runs in an almost structural parallel to linguistic intelligence</a:t>
            </a:r>
            <a:r>
              <a:rPr lang="en-US" sz="1600" dirty="0" smtClean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 of the Literature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400" dirty="0" smtClean="0"/>
              <a:t>Piaget</a:t>
            </a:r>
          </a:p>
          <a:p>
            <a:pPr lvl="2"/>
            <a:r>
              <a:rPr lang="en-US" sz="2400" dirty="0" smtClean="0"/>
              <a:t>Theorized that cognitive development proceeds four </a:t>
            </a:r>
            <a:r>
              <a:rPr lang="en-US" sz="2400" dirty="0" smtClean="0"/>
              <a:t>genetically </a:t>
            </a:r>
            <a:r>
              <a:rPr lang="en-US" sz="2400" dirty="0" smtClean="0"/>
              <a:t>determined stages (</a:t>
            </a:r>
            <a:r>
              <a:rPr lang="en-US" sz="2400" i="1" dirty="0" smtClean="0"/>
              <a:t>Columbia Electronic Encyclopedia 2009)</a:t>
            </a:r>
            <a:endParaRPr lang="en-US" sz="2400" dirty="0" smtClean="0"/>
          </a:p>
          <a:p>
            <a:pPr lvl="3"/>
            <a:r>
              <a:rPr lang="en-US" sz="2400" dirty="0" smtClean="0"/>
              <a:t>Sensorimotor</a:t>
            </a:r>
            <a:r>
              <a:rPr lang="en-US" sz="2400" dirty="0" smtClean="0"/>
              <a:t>, pre-operational, concrete, formal</a:t>
            </a:r>
          </a:p>
          <a:p>
            <a:pPr lvl="4"/>
            <a:r>
              <a:rPr lang="en-US" sz="2400" dirty="0" smtClean="0"/>
              <a:t>Connection- Teachers should be aware that Writing has developmental stages which parallel cognitive development.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Review of the literature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400" dirty="0" smtClean="0"/>
              <a:t>Current instructional methods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Interactive writing</a:t>
            </a:r>
          </a:p>
          <a:p>
            <a:pPr lvl="1"/>
            <a:r>
              <a:rPr lang="en-US" dirty="0" smtClean="0"/>
              <a:t> In this process, students and teachers </a:t>
            </a:r>
            <a:r>
              <a:rPr lang="en-US" dirty="0" smtClean="0"/>
              <a:t>collaborate </a:t>
            </a:r>
            <a:r>
              <a:rPr lang="en-US" dirty="0" smtClean="0"/>
              <a:t>in the construction of text while building on prior knowledge.(Patterson, Schaller ,&amp;Clemens(2008)</a:t>
            </a:r>
          </a:p>
          <a:p>
            <a:endParaRPr lang="en-US" dirty="0" smtClean="0"/>
          </a:p>
          <a:p>
            <a:r>
              <a:rPr lang="en-US" dirty="0" smtClean="0"/>
              <a:t>Guided writing</a:t>
            </a:r>
          </a:p>
          <a:p>
            <a:pPr lvl="1"/>
            <a:r>
              <a:rPr lang="en-US" dirty="0" smtClean="0"/>
              <a:t>According to Box,(2002) The primary components of guided reading include modeling the thinking process that occurs in writing.</a:t>
            </a:r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Review of the literature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sz="3100" dirty="0" smtClean="0"/>
              <a:t>Prior research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Commonality</a:t>
            </a:r>
          </a:p>
          <a:p>
            <a:pPr lvl="1"/>
            <a:r>
              <a:rPr lang="en-US" dirty="0" smtClean="0"/>
              <a:t>Prior to research observations of student apprehension toward writing was apparent.</a:t>
            </a:r>
          </a:p>
          <a:p>
            <a:pPr lvl="1"/>
            <a:r>
              <a:rPr lang="en-US" dirty="0" smtClean="0"/>
              <a:t>Researchers looking for a way to increase student motivation for writing.</a:t>
            </a:r>
          </a:p>
          <a:p>
            <a:pPr lvl="1"/>
            <a:r>
              <a:rPr lang="en-US" dirty="0" smtClean="0"/>
              <a:t>Students like music.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Motivating students to write remains one of the most difficult obstacles that teachers must overcome.(</a:t>
            </a:r>
            <a:r>
              <a:rPr lang="en-US" sz="2400" dirty="0" smtClean="0"/>
              <a:t>Donohoe, &amp; McNeely, (1999)</a:t>
            </a:r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 research Cont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Many studies support music as a positive influence on writing. A study by Kariuki, &amp; Honeycutt (1998) reported when [students] were exposed to music during writing assignments students showed an increase in writing output.</a:t>
            </a:r>
          </a:p>
          <a:p>
            <a:endParaRPr lang="en-US" sz="2000" dirty="0" smtClean="0"/>
          </a:p>
          <a:p>
            <a:r>
              <a:rPr lang="en-US" sz="2000" dirty="0" smtClean="0"/>
              <a:t> Music can be a motivational tool, act a stress reducer and have a calming effect and take away from the pressure of writing. (Black, 1993; Kariuki, &amp; Honeycutt 1998; Donohoe, &amp; McNeely, 1999; Israel 2004;</a:t>
            </a:r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 of the literature</a:t>
            </a:r>
            <a:br>
              <a:rPr lang="en-US" dirty="0" smtClean="0"/>
            </a:br>
            <a:r>
              <a:rPr lang="en-US" dirty="0" smtClean="0"/>
              <a:t>      Pro’s and Con’s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Pro’s </a:t>
            </a:r>
          </a:p>
          <a:p>
            <a:pPr lvl="1"/>
            <a:r>
              <a:rPr lang="en-US" dirty="0" smtClean="0"/>
              <a:t>Music makes a subject come alive and children do not know they are learning.(Prescott 1999)</a:t>
            </a:r>
          </a:p>
          <a:p>
            <a:pPr lvl="1"/>
            <a:r>
              <a:rPr lang="en-US" dirty="0" smtClean="0"/>
              <a:t>Music improves literacy development; transferability of skills from one talent domain to another.(Piro 2009)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Con’s </a:t>
            </a:r>
          </a:p>
          <a:p>
            <a:pPr lvl="1">
              <a:buNone/>
            </a:pPr>
            <a:r>
              <a:rPr lang="en-US" dirty="0" smtClean="0"/>
              <a:t>	At times the gains are not distributed equally because of factors such as music selection, culture, race/ethnicity, and at times gender. (</a:t>
            </a:r>
            <a:r>
              <a:rPr lang="en-US" sz="2400" dirty="0" smtClean="0"/>
              <a:t>Southgate, &amp; Roscigno, 2009). 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828</TotalTime>
  <Words>491</Words>
  <Application>Microsoft Office PowerPoint</Application>
  <PresentationFormat>On-screen Show (4:3)</PresentationFormat>
  <Paragraphs>78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Opulent</vt:lpstr>
      <vt:lpstr> Music and its impacts on writing productivity</vt:lpstr>
      <vt:lpstr>Table of contents</vt:lpstr>
      <vt:lpstr>Statement of the Problem</vt:lpstr>
      <vt:lpstr>Review of the literature</vt:lpstr>
      <vt:lpstr>Review of the Literature </vt:lpstr>
      <vt:lpstr>Review of the literature  Current instructional methods</vt:lpstr>
      <vt:lpstr>Review of the literature     Prior research</vt:lpstr>
      <vt:lpstr>Prior research Cont</vt:lpstr>
      <vt:lpstr>Review of the literature       Pro’s and Con’s</vt:lpstr>
      <vt:lpstr>Statement of the hypothesis</vt:lpstr>
      <vt:lpstr>References</vt:lpstr>
      <vt:lpstr>References continued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Music and its impacts on writing productivity</dc:title>
  <dc:creator>Boo</dc:creator>
  <cp:lastModifiedBy>Boo</cp:lastModifiedBy>
  <cp:revision>85</cp:revision>
  <dcterms:created xsi:type="dcterms:W3CDTF">2009-10-12T17:58:24Z</dcterms:created>
  <dcterms:modified xsi:type="dcterms:W3CDTF">2009-10-15T20:21:10Z</dcterms:modified>
</cp:coreProperties>
</file>